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83" d="100"/>
          <a:sy n="83" d="100"/>
        </p:scale>
        <p:origin x="57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Zhuyan Tian</a:t>
            </a:r>
          </a:p>
          <a:p>
            <a:r>
              <a:rPr lang="en-US" dirty="0">
                <a:solidFill>
                  <a:schemeClr val="bg2"/>
                </a:solidFill>
                <a:latin typeface="Abadi" panose="020B0604020104020204" pitchFamily="34" charset="0"/>
                <a:ea typeface="SF Pro" pitchFamily="2" charset="0"/>
                <a:cs typeface="SF Pro" pitchFamily="2" charset="0"/>
              </a:rPr>
              <a:t>25th Aug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9769"/>
            <a:ext cx="5430160" cy="4740049"/>
          </a:xfrm>
          <a:prstGeom prst="rect">
            <a:avLst/>
          </a:prstGeom>
        </p:spPr>
        <p:txBody>
          <a:bodyPr/>
          <a:lstStyle/>
          <a:p>
            <a:pPr>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performed exploratory data analysis and determined the training labels.</a:t>
            </a:r>
          </a:p>
          <a:p>
            <a:pPr>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calculated the number of launches at each site, and the number and occurrence of each orbits</a:t>
            </a:r>
          </a:p>
          <a:p>
            <a:pPr>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336548" y="1569769"/>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10515600" cy="493150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34709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3347100"/>
            <a:ext cx="4824975"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96721"/>
            <a:ext cx="10687963" cy="4761192"/>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loaded the SpaceX dataset into a PostgreSQL database without leaving the </a:t>
            </a:r>
            <a:r>
              <a:rPr lang="en-US" dirty="0" err="1">
                <a:solidFill>
                  <a:schemeClr val="accent3">
                    <a:lumMod val="25000"/>
                  </a:schemeClr>
                </a:solidFill>
                <a:latin typeface="Arial Narrow" panose="020B0606020202030204" pitchFamily="34" charset="0"/>
              </a:rPr>
              <a:t>jupyter</a:t>
            </a:r>
            <a:r>
              <a:rPr lang="en-US" dirty="0">
                <a:solidFill>
                  <a:schemeClr val="accent3">
                    <a:lumMod val="25000"/>
                  </a:schemeClr>
                </a:solidFill>
                <a:latin typeface="Arial Narrow" panose="020B0606020202030204" pitchFamily="34" charset="0"/>
              </a:rPr>
              <a:t> notebook.</a:t>
            </a: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applied EDA with SQL to get insight from the data. We wrote queries to find out for instance:</a:t>
            </a:r>
          </a:p>
          <a:p>
            <a:pPr lvl="1">
              <a:lnSpc>
                <a:spcPct val="100000"/>
              </a:lnSpc>
              <a:spcBef>
                <a:spcPts val="1400"/>
              </a:spcBef>
              <a:buFont typeface="Wingdings" panose="05000000000000000000" pitchFamily="2" charset="2"/>
              <a:buChar char="Ø"/>
            </a:pPr>
            <a:r>
              <a:rPr lang="en-US" dirty="0">
                <a:solidFill>
                  <a:schemeClr val="bg2">
                    <a:lumMod val="50000"/>
                  </a:schemeClr>
                </a:solidFill>
                <a:latin typeface="Arial Narrow" panose="020B0606020202030204" pitchFamily="34" charset="0"/>
              </a:rPr>
              <a:t>The names of unique launch sites in the space mission.</a:t>
            </a:r>
          </a:p>
          <a:p>
            <a:pPr lvl="1">
              <a:lnSpc>
                <a:spcPct val="100000"/>
              </a:lnSpc>
              <a:spcBef>
                <a:spcPts val="1400"/>
              </a:spcBef>
              <a:buFont typeface="Wingdings" panose="05000000000000000000" pitchFamily="2" charset="2"/>
              <a:buChar char="Ø"/>
            </a:pPr>
            <a:r>
              <a:rPr lang="en-US" dirty="0">
                <a:solidFill>
                  <a:schemeClr val="bg2">
                    <a:lumMod val="50000"/>
                  </a:schemeClr>
                </a:solidFill>
                <a:latin typeface="Arial Narrow" panose="020B0606020202030204" pitchFamily="34" charset="0"/>
              </a:rPr>
              <a:t>The total payload mass carried by boosters launched by NASA (CRS)</a:t>
            </a:r>
          </a:p>
          <a:p>
            <a:pPr lvl="1">
              <a:lnSpc>
                <a:spcPct val="100000"/>
              </a:lnSpc>
              <a:spcBef>
                <a:spcPts val="1400"/>
              </a:spcBef>
              <a:buFont typeface="Wingdings" panose="05000000000000000000" pitchFamily="2" charset="2"/>
              <a:buChar char="Ø"/>
            </a:pPr>
            <a:r>
              <a:rPr lang="en-US" dirty="0">
                <a:solidFill>
                  <a:schemeClr val="bg2">
                    <a:lumMod val="50000"/>
                  </a:schemeClr>
                </a:solidFill>
                <a:latin typeface="Arial Narrow" panose="020B0606020202030204" pitchFamily="34" charset="0"/>
              </a:rPr>
              <a:t>The average payload mass carried by booster version F9 v1.1</a:t>
            </a:r>
          </a:p>
          <a:p>
            <a:pPr lvl="1">
              <a:lnSpc>
                <a:spcPct val="100000"/>
              </a:lnSpc>
              <a:spcBef>
                <a:spcPts val="1400"/>
              </a:spcBef>
              <a:buFont typeface="Wingdings" panose="05000000000000000000" pitchFamily="2" charset="2"/>
              <a:buChar char="Ø"/>
            </a:pPr>
            <a:r>
              <a:rPr lang="en-US" dirty="0">
                <a:solidFill>
                  <a:schemeClr val="bg2">
                    <a:lumMod val="50000"/>
                  </a:schemeClr>
                </a:solidFill>
                <a:latin typeface="Arial Narrow" panose="020B0606020202030204" pitchFamily="34" charset="0"/>
              </a:rPr>
              <a:t>The total number of successful and failure mission outcomes</a:t>
            </a:r>
          </a:p>
          <a:p>
            <a:pPr lvl="1">
              <a:lnSpc>
                <a:spcPct val="100000"/>
              </a:lnSpc>
              <a:spcBef>
                <a:spcPts val="1400"/>
              </a:spcBef>
              <a:buFont typeface="Wingdings" panose="05000000000000000000" pitchFamily="2" charset="2"/>
              <a:buChar char="Ø"/>
            </a:pPr>
            <a:r>
              <a:rPr lang="en-US" dirty="0">
                <a:solidFill>
                  <a:schemeClr val="bg2">
                    <a:lumMod val="50000"/>
                  </a:schemeClr>
                </a:solidFill>
                <a:latin typeface="Arial Narrow" panose="020B0606020202030204" pitchFamily="34" charset="0"/>
              </a:rPr>
              <a:t>The failed landing outcomes in drone ship, their booster version and launch site names.</a:t>
            </a:r>
            <a:endParaRPr lang="en-US" dirty="0">
              <a:solidFill>
                <a:schemeClr val="accent3">
                  <a:lumMod val="25000"/>
                </a:schemeClr>
              </a:solidFill>
              <a:latin typeface="Arial Narrow" panose="020B060602020203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400" dirty="0">
                <a:solidFill>
                  <a:schemeClr val="accent3">
                    <a:lumMod val="25000"/>
                  </a:schemeClr>
                </a:solidFill>
                <a:latin typeface="Arial Narrow" panose="020B060602020203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Wingdings" panose="05000000000000000000" pitchFamily="2" charset="2"/>
              <a:buChar char="Ø"/>
            </a:pPr>
            <a:r>
              <a:rPr lang="en-US" sz="2400" dirty="0">
                <a:solidFill>
                  <a:schemeClr val="accent3">
                    <a:lumMod val="25000"/>
                  </a:schemeClr>
                </a:solidFill>
                <a:latin typeface="Arial Narrow" panose="020B0606020202030204" pitchFamily="34" charset="0"/>
              </a:rPr>
              <a:t>We assigned the feature launch outcomes (failure or success) to class 0 and 1.i.e., 0 for failure, and 1 for success.</a:t>
            </a:r>
          </a:p>
          <a:p>
            <a:pPr>
              <a:lnSpc>
                <a:spcPct val="100000"/>
              </a:lnSpc>
              <a:spcBef>
                <a:spcPts val="1400"/>
              </a:spcBef>
              <a:buFont typeface="Wingdings" panose="05000000000000000000" pitchFamily="2" charset="2"/>
              <a:buChar char="Ø"/>
            </a:pPr>
            <a:r>
              <a:rPr lang="en-US" sz="2400" dirty="0">
                <a:solidFill>
                  <a:schemeClr val="accent3">
                    <a:lumMod val="25000"/>
                  </a:schemeClr>
                </a:solidFill>
                <a:latin typeface="Arial Narrow" panose="020B0606020202030204" pitchFamily="34" charset="0"/>
              </a:rPr>
              <a:t>Using the color-labeled marker clusters, we identified which launch sites have relatively high success rate. </a:t>
            </a:r>
          </a:p>
          <a:p>
            <a:pPr>
              <a:lnSpc>
                <a:spcPct val="100000"/>
              </a:lnSpc>
              <a:spcBef>
                <a:spcPts val="1400"/>
              </a:spcBef>
              <a:buFont typeface="Wingdings" panose="05000000000000000000" pitchFamily="2" charset="2"/>
              <a:buChar char="Ø"/>
            </a:pPr>
            <a:r>
              <a:rPr lang="en-US" sz="2400" dirty="0">
                <a:solidFill>
                  <a:schemeClr val="accent3">
                    <a:lumMod val="25000"/>
                  </a:schemeClr>
                </a:solidFill>
                <a:latin typeface="Arial Narrow" panose="020B0606020202030204" pitchFamily="34" charset="0"/>
              </a:rPr>
              <a:t>We calculated the distances between a launch site to its proximities. We answered some question for instance:</a:t>
            </a:r>
          </a:p>
          <a:p>
            <a:pPr lvl="1">
              <a:lnSpc>
                <a:spcPct val="100000"/>
              </a:lnSpc>
              <a:spcBef>
                <a:spcPts val="1400"/>
              </a:spcBef>
              <a:buFont typeface="Wingdings" panose="05000000000000000000" pitchFamily="2" charset="2"/>
              <a:buChar char="Ø"/>
            </a:pPr>
            <a:r>
              <a:rPr lang="en-US" sz="2000" dirty="0">
                <a:solidFill>
                  <a:schemeClr val="bg2">
                    <a:lumMod val="50000"/>
                  </a:schemeClr>
                </a:solidFill>
                <a:latin typeface="Arial Narrow" panose="020B0606020202030204" pitchFamily="34" charset="0"/>
              </a:rPr>
              <a:t>Are launch sites near railways, highways and coastlines.</a:t>
            </a:r>
          </a:p>
          <a:p>
            <a:pPr lvl="1">
              <a:lnSpc>
                <a:spcPct val="100000"/>
              </a:lnSpc>
              <a:spcBef>
                <a:spcPts val="1400"/>
              </a:spcBef>
              <a:buFont typeface="Wingdings" panose="05000000000000000000" pitchFamily="2" charset="2"/>
              <a:buChar char="Ø"/>
            </a:pPr>
            <a:r>
              <a:rPr lang="en-US" sz="2000" dirty="0">
                <a:solidFill>
                  <a:schemeClr val="bg2">
                    <a:lumMod val="50000"/>
                  </a:schemeClr>
                </a:solidFill>
                <a:latin typeface="Arial Narrow" panose="020B060602020203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built an interactive dashboard with Plotly dash</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plotted pie charts showing the total launches by a certain sites</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loaded the data using </a:t>
            </a:r>
            <a:r>
              <a:rPr lang="en-US" sz="3200" dirty="0" err="1">
                <a:solidFill>
                  <a:schemeClr val="accent3">
                    <a:lumMod val="25000"/>
                  </a:schemeClr>
                </a:solidFill>
                <a:latin typeface="Arial Narrow" panose="020B0606020202030204" pitchFamily="34" charset="0"/>
              </a:rPr>
              <a:t>numpy</a:t>
            </a:r>
            <a:r>
              <a:rPr lang="en-US" sz="3200" dirty="0">
                <a:solidFill>
                  <a:schemeClr val="accent3">
                    <a:lumMod val="25000"/>
                  </a:schemeClr>
                </a:solidFill>
                <a:latin typeface="Arial Narrow" panose="020B060602020203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built different machine learning models and tune different hyperparameters using </a:t>
            </a:r>
            <a:r>
              <a:rPr lang="en-US" sz="3200" dirty="0" err="1">
                <a:solidFill>
                  <a:schemeClr val="accent3">
                    <a:lumMod val="25000"/>
                  </a:schemeClr>
                </a:solidFill>
                <a:latin typeface="Arial Narrow" panose="020B0606020202030204" pitchFamily="34" charset="0"/>
              </a:rPr>
              <a:t>GridSearchCV</a:t>
            </a:r>
            <a:r>
              <a:rPr lang="en-US" sz="3200" dirty="0">
                <a:solidFill>
                  <a:schemeClr val="accent3">
                    <a:lumMod val="25000"/>
                  </a:schemeClr>
                </a:solidFill>
                <a:latin typeface="Arial Narrow" panose="020B0606020202030204" pitchFamily="34" charset="0"/>
              </a:rPr>
              <a:t>.</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Exploratory data analysis results</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Interactive analytics demo in screenshots</a:t>
            </a: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573823"/>
            <a:ext cx="10592999" cy="967154"/>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2036122" cy="4592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Payload </a:t>
            </a:r>
          </a:p>
          <a:p>
            <a:pPr>
              <a:spcAft>
                <a:spcPts val="600"/>
              </a:spcAft>
            </a:pPr>
            <a:endParaRPr lang="en-US" kern="1200" dirty="0">
              <a:solidFill>
                <a:srgbClr val="0B49CB"/>
              </a:solidFill>
              <a:latin typeface="Arial" panose="020B0604020202020204" pitchFamily="34" charset="0"/>
              <a:ea typeface="+mj-ea"/>
              <a:cs typeface="Arial" panose="020B0604020202020204" pitchFamily="34" charset="0"/>
            </a:endParaRPr>
          </a:p>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vs.</a:t>
            </a:r>
          </a:p>
          <a:p>
            <a:pPr>
              <a:spcAft>
                <a:spcPts val="600"/>
              </a:spcAft>
            </a:pPr>
            <a:endParaRPr lang="en-US" dirty="0">
              <a:solidFill>
                <a:srgbClr val="0B49CB"/>
              </a:solidFill>
              <a:latin typeface="Arial" panose="020B0604020202020204" pitchFamily="34" charset="0"/>
              <a:ea typeface="+mj-ea"/>
              <a:cs typeface="Arial" panose="020B0604020202020204" pitchFamily="34" charset="0"/>
            </a:endParaRPr>
          </a:p>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3986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678845" y="1675381"/>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600" dirty="0">
                <a:solidFill>
                  <a:srgbClr val="0B49CB"/>
                </a:solidFill>
                <a:latin typeface="Arial Rounded MT Bold" panose="020F0704030504030204" pitchFamily="34" charset="0"/>
              </a:rPr>
              <a:t>Executive Summary</a:t>
            </a:r>
          </a:p>
          <a:p>
            <a:pPr>
              <a:lnSpc>
                <a:spcPct val="100000"/>
              </a:lnSpc>
              <a:spcBef>
                <a:spcPts val="1400"/>
              </a:spcBef>
            </a:pPr>
            <a:r>
              <a:rPr lang="en-US" sz="3600" dirty="0">
                <a:solidFill>
                  <a:srgbClr val="0B49CB"/>
                </a:solidFill>
                <a:latin typeface="Arial Rounded MT Bold" panose="020F0704030504030204" pitchFamily="34" charset="0"/>
              </a:rPr>
              <a:t>Introduction</a:t>
            </a:r>
          </a:p>
          <a:p>
            <a:pPr>
              <a:lnSpc>
                <a:spcPct val="100000"/>
              </a:lnSpc>
              <a:spcBef>
                <a:spcPts val="1400"/>
              </a:spcBef>
            </a:pPr>
            <a:r>
              <a:rPr lang="en-US" sz="3600" dirty="0">
                <a:solidFill>
                  <a:srgbClr val="0B49CB"/>
                </a:solidFill>
                <a:latin typeface="Arial Rounded MT Bold" panose="020F0704030504030204" pitchFamily="34" charset="0"/>
              </a:rPr>
              <a:t>Methodology</a:t>
            </a:r>
          </a:p>
          <a:p>
            <a:pPr>
              <a:lnSpc>
                <a:spcPct val="100000"/>
              </a:lnSpc>
              <a:spcBef>
                <a:spcPts val="1400"/>
              </a:spcBef>
            </a:pPr>
            <a:r>
              <a:rPr lang="en-US" sz="3600" dirty="0">
                <a:solidFill>
                  <a:srgbClr val="0B49CB"/>
                </a:solidFill>
                <a:latin typeface="Arial Rounded MT Bold" panose="020F0704030504030204" pitchFamily="34" charset="0"/>
              </a:rPr>
              <a:t>Results</a:t>
            </a:r>
          </a:p>
          <a:p>
            <a:pPr>
              <a:lnSpc>
                <a:spcPct val="100000"/>
              </a:lnSpc>
              <a:spcBef>
                <a:spcPts val="1400"/>
              </a:spcBef>
            </a:pPr>
            <a:r>
              <a:rPr lang="en-US" sz="3600" dirty="0">
                <a:solidFill>
                  <a:srgbClr val="0B49CB"/>
                </a:solidFill>
                <a:latin typeface="Arial Rounded MT Bold" panose="020F0704030504030204" pitchFamily="34" charset="0"/>
              </a:rPr>
              <a:t>Conclusion</a:t>
            </a:r>
          </a:p>
          <a:p>
            <a:pPr>
              <a:lnSpc>
                <a:spcPct val="100000"/>
              </a:lnSpc>
              <a:spcBef>
                <a:spcPts val="1400"/>
              </a:spcBef>
            </a:pPr>
            <a:r>
              <a:rPr lang="en-US" sz="3600" dirty="0">
                <a:solidFill>
                  <a:srgbClr val="0B49CB"/>
                </a:solidFill>
                <a:latin typeface="Arial Rounded MT Bold" panose="020F070403050403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5400" dirty="0">
                <a:solidFill>
                  <a:srgbClr val="0B49CB"/>
                </a:solidFill>
                <a:latin typeface="Arial Black" panose="020B0A0402010202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5" y="294851"/>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6" y="1372822"/>
            <a:ext cx="9537879" cy="824812"/>
          </a:xfrm>
          <a:prstGeom prst="rect">
            <a:avLst/>
          </a:prstGeom>
        </p:spPr>
        <p:txBody>
          <a:bodyPr vert="horz" lIns="91440" tIns="45720" rIns="91440" bIns="45720" rtlCol="0">
            <a:normAutofit fontScale="70000" lnSpcReduction="20000"/>
          </a:bodyPr>
          <a:lstStyle/>
          <a:p>
            <a:pPr>
              <a:spcBef>
                <a:spcPts val="1400"/>
              </a:spcBef>
              <a:buFont typeface="Wingdings" panose="05000000000000000000" pitchFamily="2" charset="2"/>
              <a:buChar char="Ø"/>
            </a:pPr>
            <a:r>
              <a:rPr lang="en-US" sz="4500" dirty="0">
                <a:latin typeface="Arial Narrow" panose="020B060602020203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521417"/>
            <a:ext cx="10515600"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Flight Number vs. Orbit Type</a:t>
            </a: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66797" y="1710354"/>
            <a:ext cx="9458405" cy="24094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64208"/>
            <a:ext cx="10687961" cy="1204780"/>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Payload vs. Orbit Type</a:t>
            </a: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838200" y="1889744"/>
            <a:ext cx="10515600" cy="24261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50017" y="1962653"/>
            <a:ext cx="3306124"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1231989" y="1935308"/>
            <a:ext cx="7000098" cy="4000423"/>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B49CB"/>
                </a:solidFill>
                <a:effectLst/>
                <a:uLnTx/>
                <a:uFillTx/>
                <a:latin typeface="Arial" panose="020B0604020202020204" pitchFamily="34" charset="0"/>
                <a:ea typeface="+mn-ea"/>
                <a:cs typeface="Arial" panose="020B0604020202020204" pitchFamily="34" charset="0"/>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2904565"/>
            <a:ext cx="3621170" cy="3272398"/>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used the key word </a:t>
            </a:r>
            <a:r>
              <a:rPr lang="en-US" b="1" dirty="0">
                <a:latin typeface="Arial Narrow" panose="020B0606020202030204" pitchFamily="34" charset="0"/>
              </a:rPr>
              <a:t>DISTINCT</a:t>
            </a:r>
            <a:r>
              <a:rPr lang="en-US" dirty="0">
                <a:latin typeface="Arial Narrow" panose="020B060602020203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4580759" y="2037328"/>
            <a:ext cx="6991885" cy="3951935"/>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10638218" cy="467506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770011" y="1480378"/>
            <a:ext cx="10638218" cy="30839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7019" y="5389582"/>
            <a:ext cx="10515600" cy="929768"/>
          </a:xfrm>
          <a:prstGeom prst="rect">
            <a:avLst/>
          </a:prstGeom>
        </p:spPr>
        <p:txBody>
          <a:bodyPr>
            <a:normAutofit lnSpcReduction="10000"/>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187019" y="1403951"/>
            <a:ext cx="9817961" cy="38954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3019825"/>
            <a:ext cx="3505494" cy="3203994"/>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0497" y="4993655"/>
            <a:ext cx="10905064" cy="1097628"/>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observed that the dates of the first successful landing outcome on ground pad was 22</a:t>
            </a:r>
            <a:r>
              <a:rPr lang="en-US" baseline="30000" dirty="0">
                <a:latin typeface="Arial Narrow" panose="020B0606020202030204" pitchFamily="34" charset="0"/>
              </a:rPr>
              <a:t>nd</a:t>
            </a:r>
            <a:r>
              <a:rPr lang="en-US" dirty="0">
                <a:latin typeface="Arial Narrow" panose="020B060602020203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1330359" y="1446655"/>
            <a:ext cx="8358838" cy="333422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used the </a:t>
            </a:r>
            <a:r>
              <a:rPr lang="en-US" b="1" dirty="0">
                <a:latin typeface="Arial Narrow" panose="020B0606020202030204" pitchFamily="34" charset="0"/>
              </a:rPr>
              <a:t>WHERE</a:t>
            </a:r>
            <a:r>
              <a:rPr lang="en-US" dirty="0">
                <a:latin typeface="Arial Narrow" panose="020B0606020202030204" pitchFamily="34" charset="0"/>
              </a:rPr>
              <a:t> clause to filter for boosters which have successfully landed on drone ship and applied the </a:t>
            </a:r>
            <a:r>
              <a:rPr lang="en-US" b="1" dirty="0">
                <a:latin typeface="Arial Narrow" panose="020B0606020202030204" pitchFamily="34" charset="0"/>
              </a:rPr>
              <a:t>AND</a:t>
            </a:r>
            <a:r>
              <a:rPr lang="en-US" dirty="0">
                <a:latin typeface="Arial Narrow" panose="020B060602020203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Summary of methodologies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Data Collection through API</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Data Collection with Web Scraping</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Data Wrangling</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Exploratory Data Analysis with SQL</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Interactive Visual Analytics with Folium</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Machine Learning Prediction</a:t>
            </a:r>
            <a:endParaRPr lang="en-US" sz="1800" dirty="0">
              <a:solidFill>
                <a:schemeClr val="accent3">
                  <a:lumMod val="25000"/>
                </a:schemeClr>
              </a:solidFill>
              <a:latin typeface="Arial Narrow" panose="020B0606020202030204" pitchFamily="34" charset="0"/>
            </a:endParaRPr>
          </a:p>
          <a:p>
            <a:pPr>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Summary of all results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Exploratory Data Analysis result</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Interactive analytics in screenshots</a:t>
            </a:r>
          </a:p>
          <a:p>
            <a:pPr lvl="1">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248041" y="321734"/>
            <a:ext cx="10300491"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38116" y="1678498"/>
            <a:ext cx="2007202"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used wildcard like ‘%’ to filter for </a:t>
            </a:r>
            <a:r>
              <a:rPr lang="en-US" b="1" dirty="0">
                <a:latin typeface="Arial Narrow" panose="020B0606020202030204" pitchFamily="34" charset="0"/>
              </a:rPr>
              <a:t>WHERE</a:t>
            </a:r>
            <a:r>
              <a:rPr lang="en-US" dirty="0">
                <a:latin typeface="Arial Narrow" panose="020B0606020202030204" pitchFamily="34" charset="0"/>
              </a:rPr>
              <a:t> </a:t>
            </a:r>
            <a:r>
              <a:rPr lang="en-US" dirty="0" err="1">
                <a:latin typeface="Arial Narrow" panose="020B0606020202030204" pitchFamily="34" charset="0"/>
              </a:rPr>
              <a:t>MissionOutcome</a:t>
            </a:r>
            <a:r>
              <a:rPr lang="en-US" dirty="0">
                <a:latin typeface="Arial Narrow" panose="020B0606020202030204" pitchFamily="34" charset="0"/>
              </a:rPr>
              <a:t> was a success or a failure. </a:t>
            </a:r>
          </a:p>
          <a:p>
            <a:pPr>
              <a:spcBef>
                <a:spcPts val="1400"/>
              </a:spcBef>
              <a:buFont typeface="Wingdings" panose="05000000000000000000" pitchFamily="2" charset="2"/>
              <a:buChar char="Ø"/>
            </a:pPr>
            <a:endParaRPr lang="en-US" dirty="0">
              <a:latin typeface="Arial Narrow" panose="020B060602020203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5268666" y="1670241"/>
            <a:ext cx="5229038" cy="4742326"/>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69049" y="773370"/>
            <a:ext cx="4492905"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8206" y="2942984"/>
            <a:ext cx="4051162" cy="3159703"/>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Ø"/>
            </a:pPr>
            <a:r>
              <a:rPr lang="en-US" dirty="0">
                <a:latin typeface="Arial Narrow" panose="020B0606020202030204" pitchFamily="34" charset="0"/>
              </a:rPr>
              <a:t>We determined the booster that have carried the maximum payload using a subquery in the </a:t>
            </a:r>
            <a:r>
              <a:rPr lang="en-US" b="1" dirty="0">
                <a:latin typeface="Arial Narrow" panose="020B0606020202030204" pitchFamily="34" charset="0"/>
              </a:rPr>
              <a:t>WHERE</a:t>
            </a:r>
            <a:r>
              <a:rPr lang="en-US" dirty="0">
                <a:latin typeface="Arial Narrow" panose="020B0606020202030204" pitchFamily="34" charset="0"/>
              </a:rPr>
              <a:t> clause and the </a:t>
            </a:r>
            <a:r>
              <a:rPr lang="en-US" b="1" dirty="0">
                <a:latin typeface="Arial Narrow" panose="020B0606020202030204" pitchFamily="34" charset="0"/>
              </a:rPr>
              <a:t>MAX() </a:t>
            </a:r>
            <a:r>
              <a:rPr lang="en-US" dirty="0">
                <a:latin typeface="Arial Narrow" panose="020B060602020203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773370"/>
            <a:ext cx="6391235" cy="51449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7325" y="4821963"/>
            <a:ext cx="10428312" cy="1497387"/>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used a combinations of the </a:t>
            </a:r>
            <a:r>
              <a:rPr lang="en-US" b="1" dirty="0">
                <a:solidFill>
                  <a:schemeClr val="accent3">
                    <a:lumMod val="25000"/>
                  </a:schemeClr>
                </a:solidFill>
                <a:latin typeface="Arial Narrow" panose="020B0606020202030204" pitchFamily="34" charset="0"/>
              </a:rPr>
              <a:t>WHERE</a:t>
            </a:r>
            <a:r>
              <a:rPr lang="en-US" dirty="0">
                <a:solidFill>
                  <a:schemeClr val="accent3">
                    <a:lumMod val="25000"/>
                  </a:schemeClr>
                </a:solidFill>
                <a:latin typeface="Arial Narrow" panose="020B0606020202030204" pitchFamily="34" charset="0"/>
              </a:rPr>
              <a:t> clause, </a:t>
            </a:r>
            <a:r>
              <a:rPr lang="en-US" b="1" dirty="0">
                <a:solidFill>
                  <a:schemeClr val="accent3">
                    <a:lumMod val="25000"/>
                  </a:schemeClr>
                </a:solidFill>
                <a:latin typeface="Arial Narrow" panose="020B0606020202030204" pitchFamily="34" charset="0"/>
              </a:rPr>
              <a:t>LIKE</a:t>
            </a:r>
            <a:r>
              <a:rPr lang="en-US" dirty="0">
                <a:solidFill>
                  <a:schemeClr val="accent3">
                    <a:lumMod val="25000"/>
                  </a:schemeClr>
                </a:solidFill>
                <a:latin typeface="Arial Narrow" panose="020B0606020202030204" pitchFamily="34" charset="0"/>
              </a:rPr>
              <a:t>, </a:t>
            </a:r>
            <a:r>
              <a:rPr lang="en-US" b="1" dirty="0">
                <a:solidFill>
                  <a:schemeClr val="accent3">
                    <a:lumMod val="25000"/>
                  </a:schemeClr>
                </a:solidFill>
                <a:latin typeface="Arial Narrow" panose="020B0606020202030204" pitchFamily="34" charset="0"/>
              </a:rPr>
              <a:t>AND</a:t>
            </a:r>
            <a:r>
              <a:rPr lang="en-US" dirty="0">
                <a:solidFill>
                  <a:schemeClr val="accent3">
                    <a:lumMod val="25000"/>
                  </a:schemeClr>
                </a:solidFill>
                <a:latin typeface="Arial Narrow" panose="020B0606020202030204" pitchFamily="34" charset="0"/>
              </a:rPr>
              <a:t>, and </a:t>
            </a:r>
            <a:r>
              <a:rPr lang="en-US" b="1" dirty="0">
                <a:solidFill>
                  <a:schemeClr val="accent3">
                    <a:lumMod val="25000"/>
                  </a:schemeClr>
                </a:solidFill>
                <a:latin typeface="Arial Narrow" panose="020B0606020202030204" pitchFamily="34" charset="0"/>
              </a:rPr>
              <a:t>BETWEEN</a:t>
            </a:r>
            <a:r>
              <a:rPr lang="en-US" dirty="0">
                <a:solidFill>
                  <a:schemeClr val="accent3">
                    <a:lumMod val="25000"/>
                  </a:schemeClr>
                </a:solidFill>
                <a:latin typeface="Arial Narrow" panose="020B0606020202030204" pitchFamily="34"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832277" y="1480662"/>
            <a:ext cx="8971121" cy="31989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360074" y="321734"/>
            <a:ext cx="8483174"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355" y="1949046"/>
            <a:ext cx="4004479" cy="4784306"/>
          </a:xfrm>
          <a:prstGeom prst="rect">
            <a:avLst/>
          </a:prstGeom>
        </p:spPr>
        <p:txBody>
          <a:bodyPr vert="horz" lIns="91440" tIns="45720" rIns="91440" bIns="45720" rtlCol="0">
            <a:normAutofit fontScale="92500" lnSpcReduction="10000"/>
          </a:bodyPr>
          <a:lstStyle/>
          <a:p>
            <a:pPr>
              <a:spcBef>
                <a:spcPts val="1400"/>
              </a:spcBef>
              <a:buFont typeface="Wingdings" panose="05000000000000000000" pitchFamily="2" charset="2"/>
              <a:buChar char="Ø"/>
            </a:pPr>
            <a:r>
              <a:rPr lang="en-US" dirty="0">
                <a:latin typeface="Arial Narrow" panose="020B0606020202030204" pitchFamily="34" charset="0"/>
              </a:rPr>
              <a:t>We selected Landing outcomes and the </a:t>
            </a:r>
            <a:r>
              <a:rPr lang="en-US" b="1" dirty="0">
                <a:latin typeface="Arial Narrow" panose="020B0606020202030204" pitchFamily="34" charset="0"/>
              </a:rPr>
              <a:t>COUNT</a:t>
            </a:r>
            <a:r>
              <a:rPr lang="en-US" dirty="0">
                <a:latin typeface="Arial Narrow" panose="020B0606020202030204" pitchFamily="34" charset="0"/>
              </a:rPr>
              <a:t> of landing outcomes from the data and used the </a:t>
            </a:r>
            <a:r>
              <a:rPr lang="en-US" b="1" dirty="0">
                <a:latin typeface="Arial Narrow" panose="020B0606020202030204" pitchFamily="34" charset="0"/>
              </a:rPr>
              <a:t>WHERE</a:t>
            </a:r>
            <a:r>
              <a:rPr lang="en-US" dirty="0">
                <a:latin typeface="Arial Narrow" panose="020B0606020202030204" pitchFamily="34" charset="0"/>
              </a:rPr>
              <a:t> clause to filter for landing outcomes </a:t>
            </a:r>
            <a:r>
              <a:rPr lang="en-US" b="1" dirty="0">
                <a:latin typeface="Arial Narrow" panose="020B0606020202030204" pitchFamily="34" charset="0"/>
              </a:rPr>
              <a:t>BETWEEN</a:t>
            </a:r>
            <a:r>
              <a:rPr lang="en-US" dirty="0">
                <a:latin typeface="Arial Narrow" panose="020B0606020202030204" pitchFamily="34" charset="0"/>
              </a:rPr>
              <a:t> 2010-06-04 to 2010-03-20.</a:t>
            </a:r>
          </a:p>
          <a:p>
            <a:pPr>
              <a:spcBef>
                <a:spcPts val="1400"/>
              </a:spcBef>
              <a:buFont typeface="Wingdings" panose="05000000000000000000" pitchFamily="2" charset="2"/>
              <a:buChar char="Ø"/>
            </a:pPr>
            <a:r>
              <a:rPr lang="en-US" dirty="0">
                <a:latin typeface="Arial Narrow" panose="020B0606020202030204" pitchFamily="34" charset="0"/>
              </a:rPr>
              <a:t>We applied the </a:t>
            </a:r>
            <a:r>
              <a:rPr lang="en-US" b="1" dirty="0">
                <a:latin typeface="Arial Narrow" panose="020B0606020202030204" pitchFamily="34" charset="0"/>
              </a:rPr>
              <a:t>GROUP BY </a:t>
            </a:r>
            <a:r>
              <a:rPr lang="en-US" dirty="0">
                <a:latin typeface="Arial Narrow" panose="020B0606020202030204" pitchFamily="34" charset="0"/>
              </a:rPr>
              <a:t>clause to group the landing outcomes and the </a:t>
            </a:r>
            <a:r>
              <a:rPr lang="en-US" b="1" dirty="0">
                <a:latin typeface="Arial Narrow" panose="020B0606020202030204" pitchFamily="34" charset="0"/>
              </a:rPr>
              <a:t>ORDER BY </a:t>
            </a:r>
            <a:r>
              <a:rPr lang="en-US" dirty="0">
                <a:latin typeface="Arial Narrow" panose="020B060602020203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4647947" y="1670241"/>
            <a:ext cx="6478621" cy="4544103"/>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104034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818609" y="1513755"/>
            <a:ext cx="10554782" cy="47126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6243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Project background and context</a:t>
            </a:r>
          </a:p>
          <a:p>
            <a:pPr lvl="1" algn="just">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Problems you want to find answers</a:t>
            </a:r>
          </a:p>
          <a:p>
            <a:pPr lvl="1">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What factors determine if the rocket will land successfully?</a:t>
            </a:r>
          </a:p>
          <a:p>
            <a:pPr lvl="1">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The interaction amongst various features that determine the success rate of a successful landing.</a:t>
            </a:r>
          </a:p>
          <a:p>
            <a:pPr lvl="1">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073644" y="1915604"/>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660827"/>
            <a:ext cx="9730901" cy="102197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400" dirty="0">
                <a:solidFill>
                  <a:srgbClr val="0B49CB"/>
                </a:solidFill>
                <a:latin typeface="Arial" panose="020B0604020202020204" pitchFamily="34" charset="0"/>
                <a:cs typeface="Arial" panose="020B0604020202020204" pitchFamily="34" charset="0"/>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1068720" y="1605963"/>
            <a:ext cx="10515599" cy="278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Arial" panose="020B0604020202020204" pitchFamily="34" charset="0"/>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1021016" y="2376781"/>
            <a:ext cx="10149968" cy="36539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rial" panose="020B0604020202020204" pitchFamily="34" charset="0"/>
                <a:ea typeface="+mj-ea"/>
                <a:cs typeface="Arial" panose="020B0604020202020204" pitchFamily="34" charset="0"/>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buFont typeface="Wingdings" panose="05000000000000000000" pitchFamily="2" charset="2"/>
              <a:buChar char="Ø"/>
            </a:pPr>
            <a:r>
              <a:rPr lang="en-US" dirty="0">
                <a:latin typeface="Arial Narrow" panose="020B060602020203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4416" y="2997280"/>
            <a:ext cx="11290996" cy="335907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2117606"/>
            <a:ext cx="5189611" cy="381158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rial Narrow" panose="020B060602020203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Confusion Matrix</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906389" y="2141596"/>
            <a:ext cx="4857747" cy="351385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can conclude that:</a:t>
            </a: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dirty="0">
                <a:latin typeface="Arial Narrow" panose="020B0606020202030204" pitchFamily="34" charset="0"/>
              </a:rPr>
              <a:t>Launch success rate started to increase in 2013 till 2020.</a:t>
            </a: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Orbits </a:t>
            </a:r>
            <a:r>
              <a:rPr lang="en-US" dirty="0">
                <a:latin typeface="Arial Narrow" panose="020B0606020202030204" pitchFamily="34" charset="0"/>
              </a:rPr>
              <a:t>ES-L1, GEO, HEO, SSO, VLEO had the most success rate.</a:t>
            </a:r>
            <a:endParaRPr lang="en-US" dirty="0">
              <a:solidFill>
                <a:schemeClr val="accent3">
                  <a:lumMod val="25000"/>
                </a:schemeClr>
              </a:solidFill>
              <a:latin typeface="Arial Narrow" panose="020B0606020202030204" pitchFamily="34" charset="0"/>
            </a:endParaRP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683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Ø"/>
            </a:pPr>
            <a:r>
              <a:rPr lang="en-US" sz="9600" dirty="0">
                <a:solidFill>
                  <a:srgbClr val="0B49CB"/>
                </a:solidFill>
                <a:latin typeface="Arial Narrow" panose="020B0606020202030204" pitchFamily="34" charset="0"/>
              </a:rPr>
              <a:t>Executive Summary</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Arial Narrow" panose="020B0606020202030204" pitchFamily="34" charset="0"/>
              </a:rPr>
              <a:t>Data collection methodology:</a:t>
            </a:r>
          </a:p>
          <a:p>
            <a:pPr lvl="1">
              <a:lnSpc>
                <a:spcPct val="120000"/>
              </a:lnSpc>
              <a:spcBef>
                <a:spcPts val="1400"/>
              </a:spcBef>
              <a:buFont typeface="Wingdings" panose="05000000000000000000" pitchFamily="2" charset="2"/>
              <a:buChar char="Ø"/>
            </a:pPr>
            <a:r>
              <a:rPr lang="en-US" sz="9600" dirty="0">
                <a:solidFill>
                  <a:schemeClr val="bg2">
                    <a:lumMod val="50000"/>
                  </a:schemeClr>
                </a:solidFill>
                <a:latin typeface="Arial Narrow" panose="020B0606020202030204" pitchFamily="34" charset="0"/>
              </a:rPr>
              <a:t>Data was collected using SpaceX API and web scraping from Wikipedia. </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Arial Narrow" panose="020B0606020202030204" pitchFamily="34" charset="0"/>
              </a:rPr>
              <a:t>Perform data wrangling</a:t>
            </a:r>
          </a:p>
          <a:p>
            <a:pPr lvl="1">
              <a:lnSpc>
                <a:spcPct val="120000"/>
              </a:lnSpc>
              <a:spcBef>
                <a:spcPts val="1400"/>
              </a:spcBef>
              <a:buFont typeface="Wingdings" panose="05000000000000000000" pitchFamily="2" charset="2"/>
              <a:buChar char="Ø"/>
            </a:pPr>
            <a:r>
              <a:rPr lang="en-US" sz="9600" dirty="0">
                <a:solidFill>
                  <a:schemeClr val="bg2">
                    <a:lumMod val="50000"/>
                  </a:schemeClr>
                </a:solidFill>
                <a:latin typeface="Arial Narrow" panose="020B0606020202030204" pitchFamily="34" charset="0"/>
              </a:rPr>
              <a:t>One-hot encoding was applied to categorical features</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Arial Narrow" panose="020B0606020202030204" pitchFamily="34" charset="0"/>
              </a:rPr>
              <a:t>Perform exploratory data analysis (EDA) using visualization and SQL</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Arial Narrow" panose="020B0606020202030204" pitchFamily="34" charset="0"/>
              </a:rPr>
              <a:t>Perform interactive visual analytics using Folium and Plotly Dash</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Arial Narrow" panose="020B0606020202030204" pitchFamily="34" charset="0"/>
              </a:rPr>
              <a:t>Perform predictive analysis using classification models</a:t>
            </a:r>
          </a:p>
          <a:p>
            <a:pPr lvl="1">
              <a:lnSpc>
                <a:spcPct val="120000"/>
              </a:lnSpc>
              <a:spcBef>
                <a:spcPts val="1400"/>
              </a:spcBef>
              <a:buFont typeface="Wingdings" panose="05000000000000000000" pitchFamily="2" charset="2"/>
              <a:buChar char="Ø"/>
            </a:pPr>
            <a:r>
              <a:rPr lang="en-US" sz="9600" dirty="0">
                <a:solidFill>
                  <a:schemeClr val="bg2">
                    <a:lumMod val="50000"/>
                  </a:schemeClr>
                </a:solidFill>
                <a:latin typeface="Arial Narrow" panose="020B0606020202030204" pitchFamily="34"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buFont typeface="Wingdings" panose="05000000000000000000" pitchFamily="2" charset="2"/>
              <a:buChar char="Ø"/>
            </a:pPr>
            <a:r>
              <a:rPr lang="en-US" sz="3200" dirty="0">
                <a:solidFill>
                  <a:schemeClr val="accent3">
                    <a:lumMod val="25000"/>
                  </a:schemeClr>
                </a:solidFill>
                <a:latin typeface="Arial Narrow" panose="020B0606020202030204" pitchFamily="34" charset="0"/>
              </a:rPr>
              <a:t>The data was collected using various methods</a:t>
            </a:r>
          </a:p>
          <a:p>
            <a:pPr lvl="1"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Data collection was done using get request to the SpaceX API.</a:t>
            </a:r>
          </a:p>
          <a:p>
            <a:pPr lvl="1"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Next, we decoded the response content as a Json using .json() function call and turn it into a pandas </a:t>
            </a:r>
            <a:r>
              <a:rPr lang="en-US" dirty="0" err="1">
                <a:solidFill>
                  <a:schemeClr val="accent3">
                    <a:lumMod val="25000"/>
                  </a:schemeClr>
                </a:solidFill>
                <a:latin typeface="Arial Narrow" panose="020B0606020202030204" pitchFamily="34" charset="0"/>
              </a:rPr>
              <a:t>dataframe</a:t>
            </a:r>
            <a:r>
              <a:rPr lang="en-US" dirty="0">
                <a:solidFill>
                  <a:schemeClr val="accent3">
                    <a:lumMod val="25000"/>
                  </a:schemeClr>
                </a:solidFill>
                <a:latin typeface="Arial Narrow" panose="020B0606020202030204" pitchFamily="34" charset="0"/>
              </a:rPr>
              <a:t> using .</a:t>
            </a:r>
            <a:r>
              <a:rPr lang="en-US" dirty="0" err="1">
                <a:solidFill>
                  <a:schemeClr val="accent3">
                    <a:lumMod val="25000"/>
                  </a:schemeClr>
                </a:solidFill>
                <a:latin typeface="Arial Narrow" panose="020B0606020202030204" pitchFamily="34" charset="0"/>
              </a:rPr>
              <a:t>json_normalize</a:t>
            </a:r>
            <a:r>
              <a:rPr lang="en-US" dirty="0">
                <a:solidFill>
                  <a:schemeClr val="accent3">
                    <a:lumMod val="25000"/>
                  </a:schemeClr>
                </a:solidFill>
                <a:latin typeface="Arial Narrow" panose="020B0606020202030204" pitchFamily="34" charset="0"/>
              </a:rPr>
              <a:t>().</a:t>
            </a:r>
          </a:p>
          <a:p>
            <a:pPr lvl="1"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In addition, we performed web scraping from Wikipedia for Falcon 9 launch records with BeautifulSoup. </a:t>
            </a:r>
          </a:p>
          <a:p>
            <a:pPr lvl="1"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The objective was to extract the launch records as HTML table, parse the table and convert it to a pandas </a:t>
            </a:r>
            <a:r>
              <a:rPr lang="en-US" dirty="0" err="1">
                <a:solidFill>
                  <a:schemeClr val="accent3">
                    <a:lumMod val="25000"/>
                  </a:schemeClr>
                </a:solidFill>
                <a:latin typeface="Arial Narrow" panose="020B0606020202030204" pitchFamily="34" charset="0"/>
              </a:rPr>
              <a:t>dataframe</a:t>
            </a:r>
            <a:r>
              <a:rPr lang="en-US" dirty="0">
                <a:solidFill>
                  <a:schemeClr val="accent3">
                    <a:lumMod val="25000"/>
                  </a:schemeClr>
                </a:solidFill>
                <a:latin typeface="Arial Narrow" panose="020B0606020202030204" pitchFamily="34" charset="0"/>
              </a:rPr>
              <a:t> for future analysis.</a:t>
            </a:r>
          </a:p>
          <a:p>
            <a:pPr lvl="1">
              <a:lnSpc>
                <a:spcPct val="100000"/>
              </a:lnSpc>
              <a:spcBef>
                <a:spcPts val="1400"/>
              </a:spcBef>
              <a:buFont typeface="Wingdings" panose="05000000000000000000" pitchFamily="2" charset="2"/>
              <a:buChar char="Ø"/>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073991" cy="4225925"/>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used the get request to the SpaceX API to collect data, clean the requested data and did some basic data wrangling and formatting.</a:t>
            </a:r>
          </a:p>
          <a:p>
            <a:endParaRPr lang="en-US" sz="3200" dirty="0"/>
          </a:p>
          <a:p>
            <a:endParaRPr lang="en-US" sz="3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263563"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556797" cy="4689842"/>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applied web scrapping to webscrap Falcon 9 launch records with BeautifulSoup </a:t>
            </a:r>
          </a:p>
          <a:p>
            <a:pPr>
              <a:lnSpc>
                <a:spcPct val="100000"/>
              </a:lnSpc>
              <a:spcBef>
                <a:spcPts val="1400"/>
              </a:spcBef>
              <a:buFont typeface="Wingdings" panose="05000000000000000000" pitchFamily="2" charset="2"/>
              <a:buChar char="Ø"/>
            </a:pPr>
            <a:r>
              <a:rPr lang="en-US" dirty="0">
                <a:solidFill>
                  <a:schemeClr val="accent3">
                    <a:lumMod val="25000"/>
                  </a:schemeClr>
                </a:solidFill>
                <a:latin typeface="Arial Narrow" panose="020B0606020202030204" pitchFamily="34" charset="0"/>
              </a:rPr>
              <a:t>We parsed the table and converted it into a pandas </a:t>
            </a:r>
            <a:r>
              <a:rPr lang="en-US" dirty="0" err="1">
                <a:solidFill>
                  <a:schemeClr val="accent3">
                    <a:lumMod val="25000"/>
                  </a:schemeClr>
                </a:solidFill>
                <a:latin typeface="Arial Narrow" panose="020B0606020202030204" pitchFamily="34" charset="0"/>
              </a:rPr>
              <a:t>dataframe</a:t>
            </a:r>
            <a:r>
              <a:rPr lang="en-US" dirty="0">
                <a:solidFill>
                  <a:schemeClr val="accent3">
                    <a:lumMod val="25000"/>
                  </a:schemeClr>
                </a:solidFill>
                <a:latin typeface="Arial Narrow" panose="020B060602020203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1781</TotalTime>
  <Words>1602</Words>
  <Application>Microsoft Office PowerPoint</Application>
  <PresentationFormat>宽屏</PresentationFormat>
  <Paragraphs>200</Paragraphs>
  <Slides>46</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46</vt:i4>
      </vt:variant>
    </vt:vector>
  </HeadingPairs>
  <TitlesOfParts>
    <vt:vector size="57" baseType="lpstr">
      <vt:lpstr>IBM Plex Mono Text</vt:lpstr>
      <vt:lpstr>Abadi</vt:lpstr>
      <vt:lpstr>Arial</vt:lpstr>
      <vt:lpstr>Arial Black</vt:lpstr>
      <vt:lpstr>Arial Narrow</vt:lpstr>
      <vt:lpstr>Arial Rounded MT Bold</vt:lpstr>
      <vt:lpstr>Calibri</vt:lpstr>
      <vt:lpstr>Calibri Light</vt:lpstr>
      <vt:lpstr>IBM Plex Mono SemiBold</vt:lpstr>
      <vt:lpstr>Wingdings</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lei zhu</cp:lastModifiedBy>
  <cp:revision>209</cp:revision>
  <dcterms:created xsi:type="dcterms:W3CDTF">2021-04-29T18:58:34Z</dcterms:created>
  <dcterms:modified xsi:type="dcterms:W3CDTF">2023-08-27T03:53:29Z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